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4" r:id="rId4"/>
    <p:sldId id="277" r:id="rId5"/>
    <p:sldId id="278" r:id="rId6"/>
    <p:sldId id="295" r:id="rId7"/>
    <p:sldId id="296" r:id="rId8"/>
    <p:sldId id="297" r:id="rId9"/>
    <p:sldId id="298" r:id="rId10"/>
    <p:sldId id="29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D0A96A9E-A6F2-4B83-AFCE-8B7EEF0F19F2}">
          <p14:sldIdLst>
            <p14:sldId id="256"/>
          </p14:sldIdLst>
        </p14:section>
        <p14:section name="Başlıksız Bölüm" id="{0DE1017B-56D5-4016-829E-12CB8C2A48F0}">
          <p14:sldIdLst>
            <p14:sldId id="272"/>
            <p14:sldId id="274"/>
            <p14:sldId id="277"/>
            <p14:sldId id="278"/>
            <p14:sldId id="295"/>
            <p14:sldId id="296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4" autoAdjust="0"/>
    <p:restoredTop sz="94660"/>
  </p:normalViewPr>
  <p:slideViewPr>
    <p:cSldViewPr snapToGrid="0">
      <p:cViewPr>
        <p:scale>
          <a:sx n="96" d="100"/>
          <a:sy n="96" d="100"/>
        </p:scale>
        <p:origin x="-147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102973" y="549492"/>
            <a:ext cx="3840627" cy="1079440"/>
          </a:xfrm>
        </p:spPr>
        <p:txBody>
          <a:bodyPr/>
          <a:lstStyle/>
          <a:p>
            <a:r>
              <a:rPr lang="tr-TR" dirty="0"/>
              <a:t>EBELGE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73708" y="2550139"/>
            <a:ext cx="8825658" cy="3654108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/>
              <a:t>Elektronik belge </a:t>
            </a:r>
          </a:p>
          <a:p>
            <a:pPr algn="ctr"/>
            <a:r>
              <a:rPr lang="tr-TR" sz="4000" b="1" dirty="0" smtClean="0"/>
              <a:t>KILAVUZU</a:t>
            </a:r>
            <a:endParaRPr lang="tr-TR" sz="4000" b="1" dirty="0"/>
          </a:p>
          <a:p>
            <a:pPr algn="ctr"/>
            <a:endParaRPr lang="tr-TR" sz="40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37" y="549492"/>
            <a:ext cx="954771" cy="9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910" y="510817"/>
            <a:ext cx="605464" cy="605464"/>
          </a:xfrm>
          <a:prstGeom prst="rect">
            <a:avLst/>
          </a:prstGeom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43568"/>
          </a:xfrm>
        </p:spPr>
        <p:txBody>
          <a:bodyPr/>
          <a:lstStyle/>
          <a:p>
            <a:pPr algn="ctr"/>
            <a:r>
              <a:rPr lang="tr-TR" dirty="0"/>
              <a:t>Üye İşlemleri Ekranları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5" y="1632858"/>
            <a:ext cx="1716805" cy="10617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95" y="2750906"/>
            <a:ext cx="1697051" cy="14483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95" y="4255591"/>
            <a:ext cx="1688727" cy="1061907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13835" y="4841497"/>
            <a:ext cx="1502138" cy="267195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038" y="1632858"/>
            <a:ext cx="95345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Üyenin Sisteme Girişi</a:t>
            </a:r>
            <a:br>
              <a:rPr lang="tr-TR" dirty="0"/>
            </a:br>
            <a:r>
              <a:rPr lang="tr-TR" sz="2400" dirty="0"/>
              <a:t>https://ebelge.tobb.org.tr/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3677985" y="1853248"/>
            <a:ext cx="5935053" cy="2863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Sisteme daha önceden üye olmuş bir kullanıcı e-mail adresi ve şifresi ile sisteme giriş yapabilir.</a:t>
            </a:r>
          </a:p>
          <a:p>
            <a:pPr marL="0" indent="0">
              <a:buNone/>
            </a:pPr>
            <a:r>
              <a:rPr lang="tr-TR" dirty="0"/>
              <a:t>Sisteme yeni üye olacak bir kullanıcı üye giriş ekranı altındaki «Üye olmak için tıklayınız» linki ile üye olma ekranına ulaşılır.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910" y="510817"/>
            <a:ext cx="605464" cy="6054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52" y="1853248"/>
            <a:ext cx="2710543" cy="28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Üyenin Sisteme Kaydı</a:t>
            </a:r>
            <a:br>
              <a:rPr lang="tr-TR" dirty="0"/>
            </a:br>
            <a:r>
              <a:rPr lang="tr-TR" sz="2400" dirty="0"/>
              <a:t>https://ebelge.tobb.org.tr/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3677985" y="1853248"/>
            <a:ext cx="6628065" cy="3931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Bir oda üyesinin sisteme üye olabilmesi için yandaki ekrandan </a:t>
            </a:r>
            <a:r>
              <a:rPr lang="tr-TR" b="1" dirty="0"/>
              <a:t>Oda Seçimi</a:t>
            </a:r>
            <a:r>
              <a:rPr lang="tr-TR" dirty="0"/>
              <a:t>, </a:t>
            </a:r>
            <a:r>
              <a:rPr lang="tr-TR" b="1" dirty="0"/>
              <a:t>Vergi No</a:t>
            </a:r>
            <a:r>
              <a:rPr lang="tr-TR" dirty="0"/>
              <a:t>, </a:t>
            </a:r>
            <a:r>
              <a:rPr lang="tr-TR" b="1" dirty="0"/>
              <a:t>Oda Sicil No</a:t>
            </a:r>
            <a:r>
              <a:rPr lang="tr-TR" dirty="0"/>
              <a:t> ve </a:t>
            </a:r>
            <a:br>
              <a:rPr lang="tr-TR" dirty="0"/>
            </a:br>
            <a:r>
              <a:rPr lang="tr-TR" dirty="0"/>
              <a:t>üye firma yetkililerinden birinin </a:t>
            </a:r>
            <a:r>
              <a:rPr lang="tr-TR" b="1" dirty="0"/>
              <a:t>TC Kimlik No</a:t>
            </a:r>
            <a:r>
              <a:rPr lang="tr-TR" dirty="0"/>
              <a:t> bilgilerini girmesi beklenmektedir. </a:t>
            </a:r>
          </a:p>
          <a:p>
            <a:pPr marL="0" indent="0">
              <a:buNone/>
            </a:pPr>
            <a:r>
              <a:rPr lang="tr-TR" dirty="0"/>
              <a:t>Bilgileri TOBB.NET sistemi üzerinden doğrulandıktan sonra ilgili üye için tanımlı Cep telefonlarının maskeli hali listelenir. Listeden seçilen telefona şifre bilgisi SMS ile gönderilir.</a:t>
            </a:r>
          </a:p>
          <a:p>
            <a:pPr marL="0" indent="0">
              <a:buNone/>
            </a:pPr>
            <a:r>
              <a:rPr lang="tr-TR" dirty="0"/>
              <a:t>Bir oda üyesinin sisteme üye olabilmesi için TOBB.NET sistemindeki yetkililerinden herhangi birisinin geçerli bir cep telefonu olması gereklidir.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910" y="510817"/>
            <a:ext cx="605464" cy="60546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1960563"/>
            <a:ext cx="2917573" cy="38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33" y="1359498"/>
            <a:ext cx="7228431" cy="493970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692"/>
          </a:xfrm>
        </p:spPr>
        <p:txBody>
          <a:bodyPr/>
          <a:lstStyle/>
          <a:p>
            <a:pPr algn="ctr"/>
            <a:r>
              <a:rPr lang="tr-TR" dirty="0"/>
              <a:t>Üye İşlemleri Ekranları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910" y="510817"/>
            <a:ext cx="605464" cy="605464"/>
          </a:xfrm>
          <a:prstGeom prst="rect">
            <a:avLst/>
          </a:prstGeom>
        </p:spPr>
      </p:pic>
      <p:sp>
        <p:nvSpPr>
          <p:cNvPr id="9" name="İçerik Yer Tutucusu 6"/>
          <p:cNvSpPr txBox="1">
            <a:spLocks/>
          </p:cNvSpPr>
          <p:nvPr/>
        </p:nvSpPr>
        <p:spPr>
          <a:xfrm>
            <a:off x="7861465" y="1359498"/>
            <a:ext cx="2493818" cy="4811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buFont typeface="Wingdings 3" charset="2"/>
              <a:buAutoNum type="arabicPeriod"/>
            </a:pPr>
            <a:r>
              <a:rPr lang="tr-TR" sz="1600" dirty="0"/>
              <a:t>Menü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tr-TR" sz="1600" dirty="0"/>
              <a:t>Sepet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tr-TR" sz="1600" dirty="0"/>
              <a:t>Kullanıcı Bilgileri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tr-TR" sz="1600" dirty="0"/>
              <a:t>Ana Ekran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tr-TR" sz="1600" dirty="0"/>
              <a:t>Hızlı Erişim</a:t>
            </a:r>
          </a:p>
          <a:p>
            <a:pPr marL="0" indent="0">
              <a:buFont typeface="Wingdings 3" charset="2"/>
              <a:buNone/>
            </a:pP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912090" y="3706090"/>
            <a:ext cx="374073" cy="37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620655" y="3312770"/>
            <a:ext cx="374073" cy="37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6249554" y="1294410"/>
            <a:ext cx="374073" cy="37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264005" y="1065645"/>
            <a:ext cx="374073" cy="37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6540" y="6031943"/>
            <a:ext cx="374073" cy="37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295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090057" y="1651854"/>
            <a:ext cx="7914904" cy="42587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Sisteme giriş yapan bir üye;</a:t>
            </a:r>
          </a:p>
          <a:p>
            <a:pPr marL="0" indent="0">
              <a:buNone/>
            </a:pPr>
            <a:r>
              <a:rPr lang="tr-TR" dirty="0"/>
              <a:t>Aktiviteler menüsü altında;</a:t>
            </a:r>
          </a:p>
          <a:p>
            <a:pPr marL="0" indent="0">
              <a:buNone/>
            </a:pPr>
            <a:r>
              <a:rPr lang="tr-TR" dirty="0"/>
              <a:t>«İşlem kayıtları» ile geçmiş dönemdeki yaptığı işlemleri görebilir.</a:t>
            </a:r>
          </a:p>
          <a:p>
            <a:pPr marL="0" indent="0">
              <a:buNone/>
            </a:pPr>
            <a:r>
              <a:rPr lang="tr-TR" dirty="0"/>
              <a:t>Belge işlemleri menüsü altında;</a:t>
            </a:r>
          </a:p>
          <a:p>
            <a:pPr marL="0" indent="0">
              <a:buNone/>
            </a:pPr>
            <a:r>
              <a:rPr lang="tr-TR" dirty="0"/>
              <a:t>«Yeni Belge Talebi» ile yeni belge talep edebilir.</a:t>
            </a:r>
          </a:p>
          <a:p>
            <a:pPr marL="0" indent="0">
              <a:buNone/>
            </a:pPr>
            <a:r>
              <a:rPr lang="tr-TR" dirty="0"/>
              <a:t>«Sepetimdeki Belgeler» ile siparişin tamamlanmasını bekleyen belgeleri listeler.</a:t>
            </a:r>
          </a:p>
          <a:p>
            <a:pPr marL="0" indent="0">
              <a:buNone/>
            </a:pPr>
            <a:r>
              <a:rPr lang="tr-TR" dirty="0"/>
              <a:t>«Belge Talep Takibi» ile talep ettiği belgenin hangi aşamada olduğunu görür.</a:t>
            </a:r>
          </a:p>
          <a:p>
            <a:pPr marL="0" indent="0">
              <a:buNone/>
            </a:pPr>
            <a:r>
              <a:rPr lang="tr-TR" dirty="0"/>
              <a:t>Aidat İşlemleri menüsü altında;</a:t>
            </a:r>
          </a:p>
          <a:p>
            <a:pPr marL="0" indent="0">
              <a:buNone/>
            </a:pPr>
            <a:r>
              <a:rPr lang="tr-TR" dirty="0"/>
              <a:t>«Borç Sorgulama ve Ödeme» ile borç bilgilerini görür ve ödeme yapar.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910" y="510817"/>
            <a:ext cx="605464" cy="605464"/>
          </a:xfrm>
          <a:prstGeom prst="rect">
            <a:avLst/>
          </a:prstGeom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139"/>
          </a:xfrm>
        </p:spPr>
        <p:txBody>
          <a:bodyPr/>
          <a:lstStyle/>
          <a:p>
            <a:pPr algn="ctr"/>
            <a:r>
              <a:rPr lang="tr-TR" dirty="0"/>
              <a:t>Üye İşlemleri Ekranları</a:t>
            </a:r>
            <a:br>
              <a:rPr lang="tr-TR" dirty="0"/>
            </a:br>
            <a:r>
              <a:rPr lang="tr-TR" sz="2400" dirty="0"/>
              <a:t>1. Menü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5" y="1632858"/>
            <a:ext cx="1716805" cy="10617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95" y="2750906"/>
            <a:ext cx="1697051" cy="14483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95" y="4255591"/>
            <a:ext cx="1688727" cy="10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910" y="510817"/>
            <a:ext cx="605464" cy="605464"/>
          </a:xfrm>
          <a:prstGeom prst="rect">
            <a:avLst/>
          </a:prstGeom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0785"/>
          </a:xfrm>
        </p:spPr>
        <p:txBody>
          <a:bodyPr/>
          <a:lstStyle/>
          <a:p>
            <a:pPr algn="ctr"/>
            <a:r>
              <a:rPr lang="tr-TR" dirty="0"/>
              <a:t>Üye İşlemleri Ekranları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5" y="1632858"/>
            <a:ext cx="1716805" cy="10617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95" y="2750906"/>
            <a:ext cx="1697051" cy="14483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95" y="4255591"/>
            <a:ext cx="1688727" cy="106190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177" y="1632857"/>
            <a:ext cx="9111198" cy="445964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36420" y="3332934"/>
            <a:ext cx="1502138" cy="267195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6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910" y="510817"/>
            <a:ext cx="605464" cy="605464"/>
          </a:xfrm>
          <a:prstGeom prst="rect">
            <a:avLst/>
          </a:prstGeom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43568"/>
          </a:xfrm>
        </p:spPr>
        <p:txBody>
          <a:bodyPr/>
          <a:lstStyle/>
          <a:p>
            <a:pPr algn="ctr"/>
            <a:r>
              <a:rPr lang="tr-TR" dirty="0"/>
              <a:t>Üye İşlemleri Ekranları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5" y="1632858"/>
            <a:ext cx="1716805" cy="10617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95" y="2750906"/>
            <a:ext cx="1697051" cy="14483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95" y="4255591"/>
            <a:ext cx="1688727" cy="1061907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19328" y="3595484"/>
            <a:ext cx="1502138" cy="267195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133" y="1667020"/>
            <a:ext cx="9563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910" y="510817"/>
            <a:ext cx="605464" cy="605464"/>
          </a:xfrm>
          <a:prstGeom prst="rect">
            <a:avLst/>
          </a:prstGeom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43568"/>
          </a:xfrm>
        </p:spPr>
        <p:txBody>
          <a:bodyPr/>
          <a:lstStyle/>
          <a:p>
            <a:pPr algn="ctr"/>
            <a:r>
              <a:rPr lang="tr-TR" dirty="0"/>
              <a:t>Üye İşlemleri Ekranları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5" y="1632858"/>
            <a:ext cx="1716805" cy="10617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95" y="2750906"/>
            <a:ext cx="1697051" cy="14483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95" y="4255591"/>
            <a:ext cx="1688727" cy="1061907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19328" y="3595484"/>
            <a:ext cx="1502138" cy="267195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177" y="1632858"/>
            <a:ext cx="8332548" cy="44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910" y="510817"/>
            <a:ext cx="605464" cy="605464"/>
          </a:xfrm>
          <a:prstGeom prst="rect">
            <a:avLst/>
          </a:prstGeom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43568"/>
          </a:xfrm>
        </p:spPr>
        <p:txBody>
          <a:bodyPr/>
          <a:lstStyle/>
          <a:p>
            <a:pPr algn="ctr"/>
            <a:r>
              <a:rPr lang="tr-TR" dirty="0"/>
              <a:t>Üye İşlemleri Ekranları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5" y="1632858"/>
            <a:ext cx="1716805" cy="10617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95" y="2750906"/>
            <a:ext cx="1697051" cy="14483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95" y="4255591"/>
            <a:ext cx="1688727" cy="1061907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05289" y="3858732"/>
            <a:ext cx="1502138" cy="267195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094" y="1662344"/>
            <a:ext cx="9620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</TotalTime>
  <Words>183</Words>
  <Application>Microsoft Office PowerPoint</Application>
  <PresentationFormat>Özel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İyon</vt:lpstr>
      <vt:lpstr>EBELGE</vt:lpstr>
      <vt:lpstr>Üyenin Sisteme Girişi https://ebelge.tobb.org.tr/</vt:lpstr>
      <vt:lpstr>Üyenin Sisteme Kaydı https://ebelge.tobb.org.tr/</vt:lpstr>
      <vt:lpstr>Üye İşlemleri Ekranları</vt:lpstr>
      <vt:lpstr>Üye İşlemleri Ekranları 1. Menü</vt:lpstr>
      <vt:lpstr>Üye İşlemleri Ekranları</vt:lpstr>
      <vt:lpstr>Üye İşlemleri Ekranları</vt:lpstr>
      <vt:lpstr>Üye İşlemleri Ekranları</vt:lpstr>
      <vt:lpstr>Üye İşlemleri Ekranları</vt:lpstr>
      <vt:lpstr>Üye İşlemleri Ekranları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EBELGE</dc:title>
  <dc:creator>Yılmaz Nbt</dc:creator>
  <cp:lastModifiedBy>User</cp:lastModifiedBy>
  <cp:revision>47</cp:revision>
  <dcterms:created xsi:type="dcterms:W3CDTF">2017-03-27T20:28:46Z</dcterms:created>
  <dcterms:modified xsi:type="dcterms:W3CDTF">2017-08-18T13:05:24Z</dcterms:modified>
</cp:coreProperties>
</file>